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9047" r:id="rId6"/>
    <p:sldId id="9048" r:id="rId7"/>
    <p:sldId id="9044" r:id="rId8"/>
    <p:sldId id="9046" r:id="rId9"/>
    <p:sldId id="9050" r:id="rId10"/>
    <p:sldId id="9049" r:id="rId11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4A70"/>
    <a:srgbClr val="1E5486"/>
    <a:srgbClr val="104162"/>
    <a:srgbClr val="FF6699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>
        <p:scale>
          <a:sx n="50" d="100"/>
          <a:sy n="50" d="100"/>
        </p:scale>
        <p:origin x="774" y="3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1B408D-3E05-1628-03B2-9475DCE674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86B33A9-B52C-AFF6-E832-648E18EC0E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A8C83F7-B68B-AAF8-3E4E-AC77EAAF3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DD2B4-4674-4C91-A51D-B0E889469747}" type="datetimeFigureOut">
              <a:rPr lang="es-CL" smtClean="0"/>
              <a:t>21-10-2024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37637DE-F16A-DAC3-2D22-DA754B5E7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F2504D8-C4ED-CEB7-F5A1-6B197AC33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08A61-B039-46E8-8C2C-9636519E476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26698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A79767-69CE-5505-9900-88EB320DD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B83D9D1-885B-65BE-4535-1874041756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DEFB9A0-C72E-B812-5516-873CCC9EE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DD2B4-4674-4C91-A51D-B0E889469747}" type="datetimeFigureOut">
              <a:rPr lang="es-CL" smtClean="0"/>
              <a:t>21-10-2024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D39E223-980F-A3C4-17AD-78A0B37C0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96A8413-282C-88B1-4E6E-47E1593B2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08A61-B039-46E8-8C2C-9636519E476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81710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6D238A2-B895-BC20-B025-42771D3B36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ADE6DB2-4F40-7890-9AEF-53674027C3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B896CE5-9658-DF26-868D-34CD796FB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DD2B4-4674-4C91-A51D-B0E889469747}" type="datetimeFigureOut">
              <a:rPr lang="es-CL" smtClean="0"/>
              <a:t>21-10-2024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1746142-4795-E29F-6D4F-F83B0B649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665166D-617A-897D-2AB8-86596EBEE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08A61-B039-46E8-8C2C-9636519E476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63751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2318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390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390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693" b="1" i="0">
                <a:solidFill>
                  <a:srgbClr val="3A414F"/>
                </a:solidFill>
                <a:latin typeface="Trebuchet MS"/>
                <a:cs typeface="Trebuchet MS"/>
              </a:defRPr>
            </a:lvl1pPr>
          </a:lstStyle>
          <a:p>
            <a:pPr marL="10752">
              <a:spcBef>
                <a:spcPts val="157"/>
              </a:spcBef>
            </a:pPr>
            <a:r>
              <a:rPr lang="es-CL" spc="-110"/>
              <a:t>3</a:t>
            </a:r>
            <a:endParaRPr lang="es-CL" spc="-110"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10/21/2024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1517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B4E772-725A-EAC6-6716-69E9AD2A3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938B1BB-C977-7CA3-2D19-C3E9D68A12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5BB3DFE-0F0F-0FEA-C2DD-2E30C8B42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DD2B4-4674-4C91-A51D-B0E889469747}" type="datetimeFigureOut">
              <a:rPr lang="es-CL" smtClean="0"/>
              <a:t>21-10-2024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25A3D04-0C00-559E-2537-C1ADE89C0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C92EFE9-9FF5-B509-32A7-446D9E9F1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08A61-B039-46E8-8C2C-9636519E476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10812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7C1DED-9C89-5CDF-B8D7-BDA6733C5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D096080-E996-B58A-5BCD-FD6F05E99F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FA3ADA2-CFB8-9DC9-2228-3BFBDFA2E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DD2B4-4674-4C91-A51D-B0E889469747}" type="datetimeFigureOut">
              <a:rPr lang="es-CL" smtClean="0"/>
              <a:t>21-10-2024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BCF4BCA-1062-FCB1-0ABF-A77760828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F1BF9DA-3257-2A0B-908F-7B3D4B93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08A61-B039-46E8-8C2C-9636519E476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86866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AB19AA-1F4A-E0AE-3258-040C9D433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C2489F2-2062-9198-F8B2-F313C2A2F5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076E84B-E5BC-7BC2-DABD-5839EDC04C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7E7B7D8-25FF-3FA8-C036-CF9550E3E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DD2B4-4674-4C91-A51D-B0E889469747}" type="datetimeFigureOut">
              <a:rPr lang="es-CL" smtClean="0"/>
              <a:t>21-10-2024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76B7AD9-0C24-249C-116E-CF5A19055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56A46F9-B81D-5AA2-D09B-2A8EBEABF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08A61-B039-46E8-8C2C-9636519E476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51624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34AC9D-FC1A-D0C2-65D2-5C63E98FD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12C29D9-3D0B-041A-91F3-78327CE0F8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9468649-A853-6DA4-21EA-3EDECD4F90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4D54FED-3F2E-C776-E535-9EE8D89D39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73D5255-80CD-9618-4C6D-0080B20C58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A30A87F-5853-5DAB-F11B-D2985DE6A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DD2B4-4674-4C91-A51D-B0E889469747}" type="datetimeFigureOut">
              <a:rPr lang="es-CL" smtClean="0"/>
              <a:t>21-10-2024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80CA81E-D8B6-4994-D0AD-DEEEDA124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437EDDA-AF45-9628-67BD-3455EA3B7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08A61-B039-46E8-8C2C-9636519E476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39207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2C216B-A5FC-5887-3E91-AAE76C272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CDB1241-AD2B-992B-6734-150308A6E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DD2B4-4674-4C91-A51D-B0E889469747}" type="datetimeFigureOut">
              <a:rPr lang="es-CL" smtClean="0"/>
              <a:t>21-10-2024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0F16E63-774F-3AF8-E849-7C480425A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B76CF8F-063C-89BA-270D-AD8A66134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08A61-B039-46E8-8C2C-9636519E476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18407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DAA9D8E-3E73-8D4D-DC86-4EB9A5C86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DD2B4-4674-4C91-A51D-B0E889469747}" type="datetimeFigureOut">
              <a:rPr lang="es-CL" smtClean="0"/>
              <a:t>21-10-2024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261E37A-EEEE-D375-E225-3D5F430E8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A6C36F2-CBEA-9DC1-AE12-733B80BED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08A61-B039-46E8-8C2C-9636519E476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99795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89AC91-7E91-B604-3D90-98F51CE2D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490E1EF-4CA7-1035-CEF7-67E02F94BE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78F7A74-57A7-D5AD-0F93-44BA86A5C6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D0C8CC0-1C96-5100-6256-68DF9E8AE2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DD2B4-4674-4C91-A51D-B0E889469747}" type="datetimeFigureOut">
              <a:rPr lang="es-CL" smtClean="0"/>
              <a:t>21-10-2024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D535F2D-21D1-8411-195B-A7CAFFDC5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A6051DA-6C9C-B8A4-901C-D58404D9A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08A61-B039-46E8-8C2C-9636519E476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09675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ED0C05-50DE-D60D-0ECC-F083DDEE1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90A748F-B5AC-CBEB-7C98-1EE6C8E765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21A3B4D-826C-4B53-A6F8-FE10CC3A23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9FA3EC6-F3CC-D227-AD5B-51B8E1E36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DD2B4-4674-4C91-A51D-B0E889469747}" type="datetimeFigureOut">
              <a:rPr lang="es-CL" smtClean="0"/>
              <a:t>21-10-2024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E2D8F9A-8873-298B-22BD-05C5989AD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C707335-A206-5E24-05B6-AF243F116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08A61-B039-46E8-8C2C-9636519E476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64517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09DAEF4-4C87-B2DA-1A97-214E03BCE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2B532CC-23F4-21C8-495F-E42A3037BF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AE45A25-640F-50F5-45F8-144F55F85E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17DD2B4-4674-4C91-A51D-B0E889469747}" type="datetimeFigureOut">
              <a:rPr lang="es-CL" smtClean="0"/>
              <a:t>21-10-2024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2A65507-8EFE-12BB-CB77-D8BCB36832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967E030-2913-9184-37EB-352FB64319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0308A61-B039-46E8-8C2C-9636519E476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91471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4A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CB3E47E2-BA87-8424-24B1-ACD74B47B7A8}"/>
              </a:ext>
            </a:extLst>
          </p:cNvPr>
          <p:cNvSpPr txBox="1"/>
          <p:nvPr/>
        </p:nvSpPr>
        <p:spPr>
          <a:xfrm>
            <a:off x="227578" y="5441430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600" b="1" dirty="0">
                <a:solidFill>
                  <a:schemeClr val="accent1">
                    <a:lumMod val="75000"/>
                  </a:schemeClr>
                </a:solidFill>
              </a:rPr>
              <a:t>¡Vive una experiencia Sensorial Única </a:t>
            </a:r>
          </a:p>
          <a:p>
            <a:pPr algn="ctr"/>
            <a:r>
              <a:rPr lang="es-CL" sz="3600" b="1" dirty="0">
                <a:solidFill>
                  <a:schemeClr val="accent1">
                    <a:lumMod val="75000"/>
                  </a:schemeClr>
                </a:solidFill>
              </a:rPr>
              <a:t>este fin de año!</a:t>
            </a:r>
          </a:p>
        </p:txBody>
      </p:sp>
      <p:pic>
        <p:nvPicPr>
          <p:cNvPr id="10" name="Imagen 9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D29CAF71-BA54-82AF-AB01-2DEBA28E76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156" y="0"/>
            <a:ext cx="10007687" cy="7050416"/>
          </a:xfrm>
          <a:prstGeom prst="rect">
            <a:avLst/>
          </a:prstGeom>
        </p:spPr>
      </p:pic>
      <p:pic>
        <p:nvPicPr>
          <p:cNvPr id="11" name="Imagen 10" descr="Logotipo&#10;&#10;Descripción generada automáticamente">
            <a:extLst>
              <a:ext uri="{FF2B5EF4-FFF2-40B4-BE49-F238E27FC236}">
                <a16:creationId xmlns:a16="http://schemas.microsoft.com/office/drawing/2014/main" id="{03334A97-C460-F752-AD33-D96744923D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749" y="5252680"/>
            <a:ext cx="1530559" cy="143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0578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4A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CB3E47E2-BA87-8424-24B1-ACD74B47B7A8}"/>
              </a:ext>
            </a:extLst>
          </p:cNvPr>
          <p:cNvSpPr txBox="1"/>
          <p:nvPr/>
        </p:nvSpPr>
        <p:spPr>
          <a:xfrm>
            <a:off x="0" y="4719695"/>
            <a:ext cx="12192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bg1"/>
                </a:solidFill>
              </a:rPr>
              <a:t>¡Vive una experiencia Sensorial Única </a:t>
            </a:r>
          </a:p>
          <a:p>
            <a:pPr algn="ctr"/>
            <a:r>
              <a:rPr lang="es-CL" sz="2800" b="1" dirty="0">
                <a:solidFill>
                  <a:schemeClr val="bg1"/>
                </a:solidFill>
              </a:rPr>
              <a:t>este fin de año!</a:t>
            </a:r>
          </a:p>
          <a:p>
            <a:pPr algn="ctr"/>
            <a:endParaRPr lang="es-CL" sz="2800" b="1" dirty="0">
              <a:solidFill>
                <a:schemeClr val="bg1"/>
              </a:solidFill>
            </a:endParaRPr>
          </a:p>
          <a:p>
            <a:pPr algn="ctr"/>
            <a:r>
              <a:rPr lang="es-CL" sz="2800" b="1" dirty="0">
                <a:solidFill>
                  <a:schemeClr val="bg1"/>
                </a:solidFill>
              </a:rPr>
              <a:t>www.cdpcapacitacion.cl</a:t>
            </a:r>
          </a:p>
        </p:txBody>
      </p:sp>
      <p:pic>
        <p:nvPicPr>
          <p:cNvPr id="4" name="Imagen 3" descr="Logotipo&#10;&#10;Descripción generada automáticamente">
            <a:extLst>
              <a:ext uri="{FF2B5EF4-FFF2-40B4-BE49-F238E27FC236}">
                <a16:creationId xmlns:a16="http://schemas.microsoft.com/office/drawing/2014/main" id="{8745B627-46F3-058B-F2EE-89DE392147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587" y="811960"/>
            <a:ext cx="3730825" cy="3503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747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4A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9B2DA098-0480-67B7-99A7-4BF4A88F5940}"/>
              </a:ext>
            </a:extLst>
          </p:cNvPr>
          <p:cNvSpPr txBox="1"/>
          <p:nvPr/>
        </p:nvSpPr>
        <p:spPr>
          <a:xfrm>
            <a:off x="841947" y="1094002"/>
            <a:ext cx="10508105" cy="4669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2000" b="1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LA MOTIVACIÓN PARTE CON UN CAFÉ  </a:t>
            </a:r>
            <a:r>
              <a:rPr lang="es-CL" sz="20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es una gama de programas experienciales de capacitación organizacional que se basan en la conexión entre nuestros sentidos (vista, gusto y olfato) y el intrincado funcionamiento del cerebro límbico.</a:t>
            </a:r>
            <a:br>
              <a:rPr lang="es-CL" sz="20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s-CL" sz="20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20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Es una capacitación única que utiliza la cata de café como un medio innovador para reflexionar y analizar las complejidades de la diversidad humana. En este taller, cada sorbo se convierte en una oportunidad para explorar nuestras diferencias y su aporte al crecimiento interpersonal.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s-CL" sz="20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20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Y con analogías sorprendentes, se aprecian los matices del café, de la comunicación y del entendimiento humano. Con cada variedad que degustamos, reflexionaremos sobre cómo las experiencias y perspectivas únicas de cada persona aportan a un equipo más inclusivo, empático y productivo.</a:t>
            </a:r>
          </a:p>
        </p:txBody>
      </p:sp>
      <p:pic>
        <p:nvPicPr>
          <p:cNvPr id="3" name="Imagen 2" descr="Logotipo&#10;&#10;Descripción generada automáticamente">
            <a:extLst>
              <a:ext uri="{FF2B5EF4-FFF2-40B4-BE49-F238E27FC236}">
                <a16:creationId xmlns:a16="http://schemas.microsoft.com/office/drawing/2014/main" id="{476E528E-4D0A-8C66-2633-CF6A4F233E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6747" y="5576618"/>
            <a:ext cx="1185561" cy="1113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114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4A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43C1874-2ABF-74F2-2A1D-2ECB41F10313}"/>
              </a:ext>
            </a:extLst>
          </p:cNvPr>
          <p:cNvSpPr txBox="1"/>
          <p:nvPr/>
        </p:nvSpPr>
        <p:spPr>
          <a:xfrm>
            <a:off x="5992119" y="393553"/>
            <a:ext cx="5882390" cy="60708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">
              <a:lnSpc>
                <a:spcPct val="107000"/>
              </a:lnSpc>
              <a:spcAft>
                <a:spcPts val="800"/>
              </a:spcAft>
            </a:pPr>
            <a:r>
              <a:rPr lang="es-CL" sz="1600" b="1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TEAMBUILDING.  NUESTRO EQUIPO PARA EL 2025</a:t>
            </a:r>
            <a:endParaRPr lang="es-CL" sz="16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16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16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Colaborar, aceptar las diferencias, ser inclusivos y entender al otro, son elementos indispensables para la buena convivencia, evitar percepciones equivocadas del otro y generar así valor colectivo.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16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"Nuestro Equipo para el 2025" es una experiencia lúdica transformadora que a través del conocimiento del café permite descubrir nuevas formas de conectar, comunicarse y entenderse.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16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1600" b="1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Objetivos del programa</a:t>
            </a:r>
            <a:endParaRPr lang="es-CL" sz="16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16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Experimentando los sabores y aromas del café, daremos herramientas que  ayudan a: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s-CL" sz="16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Ser más influyente y mejorar las relaciones interpersonales.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s-CL" sz="16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Conocer el estilo personal y el de los demás para lograr mejores relaciones, llegar a consensos y aportar al buen clima del equipo.  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s-CL" sz="16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Comprender cómo toma las decisiones mi equipo y cómo se debe conformar según desafíos 2025.  </a:t>
            </a: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5B9040BD-7A53-E18A-C38D-0B896A3A3397}"/>
              </a:ext>
            </a:extLst>
          </p:cNvPr>
          <p:cNvCxnSpPr/>
          <p:nvPr/>
        </p:nvCxnSpPr>
        <p:spPr>
          <a:xfrm>
            <a:off x="5470621" y="0"/>
            <a:ext cx="0" cy="6858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F6D24B43-B8D6-5983-4D35-88FFD664A8C1}"/>
              </a:ext>
            </a:extLst>
          </p:cNvPr>
          <p:cNvCxnSpPr/>
          <p:nvPr/>
        </p:nvCxnSpPr>
        <p:spPr>
          <a:xfrm>
            <a:off x="5573841" y="0"/>
            <a:ext cx="0" cy="6858000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agen 6">
            <a:extLst>
              <a:ext uri="{FF2B5EF4-FFF2-40B4-BE49-F238E27FC236}">
                <a16:creationId xmlns:a16="http://schemas.microsoft.com/office/drawing/2014/main" id="{0C4EB785-A4E4-BE10-C59B-F4BDCAE5E0A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558" t="7334" r="40492"/>
          <a:stretch/>
        </p:blipFill>
        <p:spPr>
          <a:xfrm>
            <a:off x="28735" y="-118457"/>
            <a:ext cx="5407695" cy="6976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543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4A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9F0F079-ACFB-E5C1-660A-13B45D25D427}"/>
              </a:ext>
            </a:extLst>
          </p:cNvPr>
          <p:cNvSpPr txBox="1"/>
          <p:nvPr/>
        </p:nvSpPr>
        <p:spPr>
          <a:xfrm>
            <a:off x="5806518" y="442576"/>
            <a:ext cx="6093500" cy="56333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1800" b="1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PROGRAMA: </a:t>
            </a:r>
            <a:endParaRPr lang="es-CL" sz="18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18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</a:t>
            </a:r>
            <a:r>
              <a:rPr lang="es-CL" sz="1800" b="1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Introducción a la experiencia y  al Mundo Laboral</a:t>
            </a:r>
            <a:endParaRPr lang="es-CL" sz="18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Aptos" panose="020B0004020202020204" pitchFamily="34" charset="0"/>
              <a:buChar char="-"/>
            </a:pPr>
            <a:r>
              <a:rPr lang="es-CL" sz="18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Presentación del equipo y de los principios básicos de la actividad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ptos" panose="020B0004020202020204" pitchFamily="34" charset="0"/>
              <a:buChar char="-"/>
            </a:pPr>
            <a:r>
              <a:rPr lang="es-CL" sz="18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Introducción al uso de sabores como metáfora de la diversidad humana.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18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1800" b="1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2. Conociendo los estilos personales y de comunicación</a:t>
            </a:r>
            <a:endParaRPr lang="es-CL" sz="18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Aptos" panose="020B0004020202020204" pitchFamily="34" charset="0"/>
              <a:buChar char="-"/>
            </a:pPr>
            <a:r>
              <a:rPr lang="es-CL" sz="18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Explicación de los diferentes tipos de cafés y sus características principales. </a:t>
            </a:r>
          </a:p>
          <a:p>
            <a:pPr marL="342900" lvl="0" indent="-342900">
              <a:lnSpc>
                <a:spcPct val="107000"/>
              </a:lnSpc>
              <a:buFont typeface="Aptos" panose="020B0004020202020204" pitchFamily="34" charset="0"/>
              <a:buChar char="-"/>
            </a:pPr>
            <a:r>
              <a:rPr lang="es-CL" sz="1800" kern="100" dirty="0">
                <a:solidFill>
                  <a:srgbClr val="FF6699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Actividad: Se realiza una cata de aroma de café en seco y húmedo buscando reconocer las notas principales en cada muestra. </a:t>
            </a:r>
          </a:p>
          <a:p>
            <a:pPr marL="342900" lvl="0" indent="-342900">
              <a:lnSpc>
                <a:spcPct val="107000"/>
              </a:lnSpc>
              <a:buFont typeface="Aptos" panose="020B0004020202020204" pitchFamily="34" charset="0"/>
              <a:buChar char="-"/>
            </a:pPr>
            <a:r>
              <a:rPr lang="es-CL" sz="18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Analogía: Comprensión de los distintos estilos personales, sus características y cómo se comunican según varía el entorno.</a:t>
            </a: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es-CL" sz="1800" b="1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s-CL" sz="18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C1FBCC66-2F2C-F244-874B-B19EE397C90A}"/>
              </a:ext>
            </a:extLst>
          </p:cNvPr>
          <p:cNvCxnSpPr/>
          <p:nvPr/>
        </p:nvCxnSpPr>
        <p:spPr>
          <a:xfrm>
            <a:off x="5470621" y="0"/>
            <a:ext cx="0" cy="6858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64E34BCA-030F-3D00-8E63-A0A848DBAEB5}"/>
              </a:ext>
            </a:extLst>
          </p:cNvPr>
          <p:cNvCxnSpPr/>
          <p:nvPr/>
        </p:nvCxnSpPr>
        <p:spPr>
          <a:xfrm>
            <a:off x="5573841" y="0"/>
            <a:ext cx="0" cy="6858000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Imagen 7" descr="Un grupo de personas sentadas frente a una mesa con comida&#10;&#10;Descripción generada automáticamente">
            <a:extLst>
              <a:ext uri="{FF2B5EF4-FFF2-40B4-BE49-F238E27FC236}">
                <a16:creationId xmlns:a16="http://schemas.microsoft.com/office/drawing/2014/main" id="{AD93F82A-EDE2-74F7-0013-0EC0D86E07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130" b="15625"/>
          <a:stretch/>
        </p:blipFill>
        <p:spPr>
          <a:xfrm>
            <a:off x="0" y="0"/>
            <a:ext cx="54706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355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4A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lipse 10">
            <a:extLst>
              <a:ext uri="{FF2B5EF4-FFF2-40B4-BE49-F238E27FC236}">
                <a16:creationId xmlns:a16="http://schemas.microsoft.com/office/drawing/2014/main" id="{52C95AD8-733D-4320-A38A-13A15F4229A3}"/>
              </a:ext>
            </a:extLst>
          </p:cNvPr>
          <p:cNvSpPr/>
          <p:nvPr/>
        </p:nvSpPr>
        <p:spPr>
          <a:xfrm>
            <a:off x="1817196" y="4860758"/>
            <a:ext cx="2105097" cy="178395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7E46AAE-4140-A5E3-7CD5-6BF8B053C381}"/>
              </a:ext>
            </a:extLst>
          </p:cNvPr>
          <p:cNvSpPr txBox="1"/>
          <p:nvPr/>
        </p:nvSpPr>
        <p:spPr>
          <a:xfrm>
            <a:off x="638103" y="521245"/>
            <a:ext cx="5238802" cy="40375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1800" b="1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3. Reconociendo cómo respondemos al conflicto. </a:t>
            </a:r>
            <a:endParaRPr lang="es-CL" sz="18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Aptos" panose="020B0004020202020204" pitchFamily="34" charset="0"/>
              <a:buChar char="-"/>
            </a:pPr>
            <a:r>
              <a:rPr lang="es-CL" sz="18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Explicación de la forma en que varía el café según la temperatura a la que se saborea.  </a:t>
            </a:r>
          </a:p>
          <a:p>
            <a:pPr marL="342900" lvl="0" indent="-342900">
              <a:lnSpc>
                <a:spcPct val="107000"/>
              </a:lnSpc>
              <a:buFont typeface="Aptos" panose="020B0004020202020204" pitchFamily="34" charset="0"/>
              <a:buChar char="-"/>
            </a:pPr>
            <a:r>
              <a:rPr lang="es-CL" kern="100" dirty="0">
                <a:solidFill>
                  <a:srgbClr val="FF6699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Actividad: Se prueba el café a diferentes temperaturas para </a:t>
            </a:r>
            <a:r>
              <a:rPr lang="es-CL" kern="100" dirty="0" err="1">
                <a:solidFill>
                  <a:srgbClr val="FF6699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descubir</a:t>
            </a:r>
            <a:r>
              <a:rPr lang="es-CL" kern="100" dirty="0">
                <a:solidFill>
                  <a:srgbClr val="FF6699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 cómo varía según el estado. </a:t>
            </a:r>
          </a:p>
          <a:p>
            <a:pPr marL="342900" lvl="0" indent="-342900">
              <a:lnSpc>
                <a:spcPct val="107000"/>
              </a:lnSpc>
              <a:buFont typeface="Aptos" panose="020B0004020202020204" pitchFamily="34" charset="0"/>
              <a:buChar char="-"/>
            </a:pPr>
            <a:r>
              <a:rPr lang="es-CL" sz="18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Entendimiento acerca de cómo reaccionamos según la situación y nuestro estilo. Cómo la forma de comunicarnos bajo presión puede generar una percepción equivocada de nuestra persona y provocar conflictos. </a:t>
            </a: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es-CL" sz="1800" b="1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s-CL" sz="18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" name="Conector recto 1">
            <a:extLst>
              <a:ext uri="{FF2B5EF4-FFF2-40B4-BE49-F238E27FC236}">
                <a16:creationId xmlns:a16="http://schemas.microsoft.com/office/drawing/2014/main" id="{7CCC841B-F3C7-597E-0221-96CA51E24DA8}"/>
              </a:ext>
            </a:extLst>
          </p:cNvPr>
          <p:cNvCxnSpPr>
            <a:cxnSpLocks/>
          </p:cNvCxnSpPr>
          <p:nvPr/>
        </p:nvCxnSpPr>
        <p:spPr>
          <a:xfrm>
            <a:off x="6216582" y="521245"/>
            <a:ext cx="0" cy="6123471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uadroTexto 7">
            <a:extLst>
              <a:ext uri="{FF2B5EF4-FFF2-40B4-BE49-F238E27FC236}">
                <a16:creationId xmlns:a16="http://schemas.microsoft.com/office/drawing/2014/main" id="{7F691DBF-7102-3E84-8628-437AE75BEE13}"/>
              </a:ext>
            </a:extLst>
          </p:cNvPr>
          <p:cNvSpPr txBox="1"/>
          <p:nvPr/>
        </p:nvSpPr>
        <p:spPr>
          <a:xfrm>
            <a:off x="6659480" y="521245"/>
            <a:ext cx="5197480" cy="61234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1800" b="1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4. Descubriendo mis aportes al equipo  </a:t>
            </a:r>
            <a:endParaRPr lang="es-CL" sz="18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Aptos" panose="020B0004020202020204" pitchFamily="34" charset="0"/>
              <a:buChar char="-"/>
            </a:pPr>
            <a:r>
              <a:rPr lang="es-CL" sz="18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Explicación de cómo influyen el proceso de elaboración del grano, el agua y la cafetera utilizada al resultado del café.   </a:t>
            </a:r>
          </a:p>
          <a:p>
            <a:pPr marL="342900" indent="-342900">
              <a:lnSpc>
                <a:spcPct val="107000"/>
              </a:lnSpc>
              <a:buFont typeface="Aptos" panose="020B0004020202020204" pitchFamily="34" charset="0"/>
              <a:buChar char="-"/>
            </a:pPr>
            <a:r>
              <a:rPr lang="es-CL" kern="100" dirty="0">
                <a:solidFill>
                  <a:srgbClr val="FF6699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Actividad: Se explican los diferentes procesos para elaborar café, el impacto del agua usada así como del tipo de cafetera ( prensa, expreso, filtro).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ptos" panose="020B0004020202020204" pitchFamily="34" charset="0"/>
              <a:buChar char="-"/>
            </a:pPr>
            <a:r>
              <a:rPr lang="es-CL" sz="18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Los participantes definen qué aportan para lograr un buen clima laboral, los liderazgos existentes en el equipo y su importancia según la situación, y qué paradigmas cambiar para ser más inclusivos, aceptar las diferencias y lograr el mejor resultado de equipo.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1800" b="1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5. Cierre de la actividad</a:t>
            </a:r>
            <a:endParaRPr lang="es-CL" sz="18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49580">
              <a:lnSpc>
                <a:spcPct val="107000"/>
              </a:lnSpc>
              <a:spcAft>
                <a:spcPts val="800"/>
              </a:spcAft>
            </a:pPr>
            <a:r>
              <a:rPr lang="es-CL" sz="18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 realizará una competencia sobre el conocimiento aprendido del café y el equipo ganador recibirá un presente simbólico. </a:t>
            </a:r>
          </a:p>
          <a:p>
            <a:pPr marL="449580">
              <a:lnSpc>
                <a:spcPct val="107000"/>
              </a:lnSpc>
              <a:spcAft>
                <a:spcPts val="800"/>
              </a:spcAft>
            </a:pPr>
            <a:r>
              <a:rPr lang="es-CL" sz="18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CB31107-2318-122A-FAF9-2E6E02BDAF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092" y="4558761"/>
            <a:ext cx="3416963" cy="2515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72439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41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89B49BCA-141E-67E1-D41B-6AE998BFA1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99" y="0"/>
            <a:ext cx="11933002" cy="6724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 descr="Logotipo&#10;&#10;Descripción generada automáticamente">
            <a:extLst>
              <a:ext uri="{FF2B5EF4-FFF2-40B4-BE49-F238E27FC236}">
                <a16:creationId xmlns:a16="http://schemas.microsoft.com/office/drawing/2014/main" id="{BE59C52E-BC1D-E718-99EB-CCBBCC3770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625" y="5219700"/>
            <a:ext cx="1565683" cy="1470109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7F5ACE6F-43FE-416A-7A5B-5C30C210A52F}"/>
              </a:ext>
            </a:extLst>
          </p:cNvPr>
          <p:cNvSpPr txBox="1"/>
          <p:nvPr/>
        </p:nvSpPr>
        <p:spPr>
          <a:xfrm>
            <a:off x="2665978" y="2141978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600" b="1" dirty="0">
                <a:solidFill>
                  <a:schemeClr val="bg1"/>
                </a:solidFill>
              </a:rPr>
              <a:t>Equipo y Presupuesto</a:t>
            </a:r>
          </a:p>
        </p:txBody>
      </p:sp>
    </p:spTree>
    <p:extLst>
      <p:ext uri="{BB962C8B-B14F-4D97-AF65-F5344CB8AC3E}">
        <p14:creationId xmlns:p14="http://schemas.microsoft.com/office/powerpoint/2010/main" val="11405946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4A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 descr="Un hombre parado al lado de una mujer con un traje de color negro&#10;&#10;Descripción generada automáticamente con confianza media">
            <a:extLst>
              <a:ext uri="{FF2B5EF4-FFF2-40B4-BE49-F238E27FC236}">
                <a16:creationId xmlns:a16="http://schemas.microsoft.com/office/drawing/2014/main" id="{6DD9D17F-996B-7191-02E3-233B0B7754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16" r="24659" b="64493"/>
          <a:stretch/>
        </p:blipFill>
        <p:spPr>
          <a:xfrm>
            <a:off x="0" y="0"/>
            <a:ext cx="4754786" cy="68580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4754786" y="1"/>
            <a:ext cx="7437214" cy="6857999"/>
            <a:chOff x="10149191" y="37"/>
            <a:chExt cx="4251326" cy="6840220"/>
          </a:xfrm>
          <a:solidFill>
            <a:schemeClr val="tx2">
              <a:lumMod val="90000"/>
              <a:lumOff val="10000"/>
            </a:schemeClr>
          </a:solidFill>
        </p:grpSpPr>
        <p:sp>
          <p:nvSpPr>
            <p:cNvPr id="4" name="object 4"/>
            <p:cNvSpPr/>
            <p:nvPr/>
          </p:nvSpPr>
          <p:spPr>
            <a:xfrm>
              <a:off x="10149192" y="37"/>
              <a:ext cx="4251325" cy="6840220"/>
            </a:xfrm>
            <a:custGeom>
              <a:avLst/>
              <a:gdLst/>
              <a:ahLst/>
              <a:cxnLst/>
              <a:rect l="l" t="t" r="r" b="b"/>
              <a:pathLst>
                <a:path w="4251325" h="6840220">
                  <a:moveTo>
                    <a:pt x="4250804" y="0"/>
                  </a:moveTo>
                  <a:lnTo>
                    <a:pt x="0" y="0"/>
                  </a:lnTo>
                  <a:lnTo>
                    <a:pt x="0" y="6840004"/>
                  </a:lnTo>
                  <a:lnTo>
                    <a:pt x="4250804" y="6840004"/>
                  </a:lnTo>
                  <a:lnTo>
                    <a:pt x="4250804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sz="1183">
                <a:latin typeface="Montserrat "/>
              </a:endParaRPr>
            </a:p>
          </p:txBody>
        </p:sp>
        <p:pic>
          <p:nvPicPr>
            <p:cNvPr id="5" name="object 5"/>
            <p:cNvPicPr/>
            <p:nvPr/>
          </p:nvPicPr>
          <p:blipFill rotWithShape="1">
            <a:blip r:embed="rId3" cstate="print"/>
            <a:srcRect l="100000" r="-1399"/>
            <a:stretch/>
          </p:blipFill>
          <p:spPr>
            <a:xfrm>
              <a:off x="10149191" y="37"/>
              <a:ext cx="45719" cy="6840004"/>
            </a:xfrm>
            <a:prstGeom prst="rect">
              <a:avLst/>
            </a:prstGeom>
            <a:grpFill/>
          </p:spPr>
        </p:pic>
      </p:grpSp>
      <p:sp>
        <p:nvSpPr>
          <p:cNvPr id="10" name="CuadroTexto 9">
            <a:extLst>
              <a:ext uri="{FF2B5EF4-FFF2-40B4-BE49-F238E27FC236}">
                <a16:creationId xmlns:a16="http://schemas.microsoft.com/office/drawing/2014/main" id="{5C600203-B8FC-F521-5299-4B9D0E828532}"/>
              </a:ext>
            </a:extLst>
          </p:cNvPr>
          <p:cNvSpPr txBox="1"/>
          <p:nvPr/>
        </p:nvSpPr>
        <p:spPr>
          <a:xfrm>
            <a:off x="5144952" y="1279559"/>
            <a:ext cx="6656883" cy="4298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279" tIns="32630" rIns="65279" bIns="32630" anchor="t" anchorCtr="0">
            <a:noAutofit/>
          </a:bodyPr>
          <a:lstStyle>
            <a:defPPr>
              <a:defRPr lang="es-CL"/>
            </a:defPPr>
            <a:lvl1pPr marR="0" lvl="0" indent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Lao UI" panose="020B0502040204020203" pitchFamily="34" charset="0"/>
                <a:ea typeface="Arial"/>
                <a:cs typeface="Lao UI" panose="020B0502040204020203" pitchFamily="34" charset="0"/>
              </a:defRPr>
            </a:lvl1pPr>
          </a:lstStyle>
          <a:p>
            <a:pPr algn="just" fontAlgn="base"/>
            <a:endParaRPr lang="es-MX" dirty="0">
              <a:latin typeface="+mj-lt"/>
            </a:endParaRPr>
          </a:p>
          <a:p>
            <a:pPr algn="just" fontAlgn="base"/>
            <a:r>
              <a:rPr lang="es-MX" dirty="0">
                <a:latin typeface="+mj-lt"/>
              </a:rPr>
              <a:t>La Motivación parte con un Café, es una experiencia sensorial con la que buscamos abordar el desafío del trabajo en equipo en un ambiente  único y gratificante. </a:t>
            </a:r>
          </a:p>
          <a:p>
            <a:pPr algn="just" fontAlgn="base"/>
            <a:endParaRPr lang="es-MX" dirty="0">
              <a:latin typeface="+mj-lt"/>
            </a:endParaRPr>
          </a:p>
          <a:p>
            <a:pPr algn="just" fontAlgn="base"/>
            <a:r>
              <a:rPr lang="es-MX" dirty="0">
                <a:latin typeface="+mj-lt"/>
              </a:rPr>
              <a:t>Las empresas están pidiendo experiencias de capacitación que generen compromiso e interés en los participantes. Por eso, desarrollé esta idea en conjunto con especialistas en café,  en la que a través de actividades de reconocimiento, creatividad y reflexión podremos intercambiar conocimientos que aporten al cumplimiento de los desafíos del 2025.</a:t>
            </a:r>
          </a:p>
          <a:p>
            <a:pPr algn="just" fontAlgn="base"/>
            <a:endParaRPr lang="es-MX" dirty="0">
              <a:latin typeface="+mj-lt"/>
            </a:endParaRPr>
          </a:p>
          <a:p>
            <a:pPr algn="just" fontAlgn="base"/>
            <a:r>
              <a:rPr lang="es-MX" dirty="0">
                <a:latin typeface="+mj-lt"/>
              </a:rPr>
              <a:t>Soy María Laura, amo mi profesión la cual ejerzo desde hace 25 años. Soy Speaker internacional, consultora senior  y ocupe puestos gerenciales que me permiten hoy entender el mundo corporativo de quienes asisten a nuestros talleres. </a:t>
            </a:r>
          </a:p>
          <a:p>
            <a:pPr algn="just" fontAlgn="base"/>
            <a:endParaRPr lang="es-MX" dirty="0">
              <a:latin typeface="+mj-lt"/>
            </a:endParaRPr>
          </a:p>
          <a:p>
            <a:pPr algn="just" fontAlgn="base"/>
            <a:r>
              <a:rPr lang="es-MX" dirty="0">
                <a:latin typeface="+mj-lt"/>
              </a:rPr>
              <a:t>Los invito a conocernos, participar de esta experiencia, prepararse para el 2025 y disfrutar de un rico sorbo de café.</a:t>
            </a:r>
            <a:endParaRPr lang="es-MX" dirty="0">
              <a:solidFill>
                <a:schemeClr val="bg1"/>
              </a:solidFill>
              <a:latin typeface="+mj-lt"/>
            </a:endParaRPr>
          </a:p>
          <a:p>
            <a:pPr algn="just" fontAlgn="base"/>
            <a:endParaRPr lang="es-MX" dirty="0">
              <a:solidFill>
                <a:schemeClr val="bg1"/>
              </a:solidFill>
              <a:latin typeface="+mj-lt"/>
            </a:endParaRPr>
          </a:p>
          <a:p>
            <a:pPr algn="just" fontAlgn="base"/>
            <a:endParaRPr lang="es-MX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25C52D6-B193-7C37-7A25-51B84AE6A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5406" y="0"/>
            <a:ext cx="10515600" cy="1325563"/>
          </a:xfrm>
        </p:spPr>
        <p:txBody>
          <a:bodyPr>
            <a:normAutofit/>
          </a:bodyPr>
          <a:lstStyle/>
          <a:p>
            <a:r>
              <a:rPr lang="es-CL" sz="3200" dirty="0">
                <a:latin typeface="+mj-lt"/>
                <a:cs typeface="+mj-cs"/>
              </a:rPr>
              <a:t>María Laura Piñeiro</a:t>
            </a:r>
            <a:br>
              <a:rPr lang="es-CL" sz="3200" dirty="0">
                <a:latin typeface="+mj-lt"/>
                <a:cs typeface="+mj-cs"/>
              </a:rPr>
            </a:br>
            <a:r>
              <a:rPr lang="es-CL" sz="3200" dirty="0">
                <a:latin typeface="+mj-lt"/>
                <a:cs typeface="+mj-cs"/>
              </a:rPr>
              <a:t>Directora </a:t>
            </a:r>
            <a:r>
              <a:rPr lang="es-CL" sz="3200" dirty="0" err="1">
                <a:latin typeface="+mj-lt"/>
                <a:cs typeface="+mj-cs"/>
              </a:rPr>
              <a:t>CDPCapacitacion</a:t>
            </a:r>
            <a:endParaRPr lang="es-CL" sz="3200" dirty="0">
              <a:latin typeface="+mj-lt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728394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4A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0" y="1"/>
            <a:ext cx="12192000" cy="6857999"/>
            <a:chOff x="10149191" y="37"/>
            <a:chExt cx="4251326" cy="6840220"/>
          </a:xfrm>
          <a:solidFill>
            <a:schemeClr val="tx2">
              <a:lumMod val="90000"/>
              <a:lumOff val="10000"/>
            </a:schemeClr>
          </a:solidFill>
        </p:grpSpPr>
        <p:sp>
          <p:nvSpPr>
            <p:cNvPr id="4" name="object 4"/>
            <p:cNvSpPr/>
            <p:nvPr/>
          </p:nvSpPr>
          <p:spPr>
            <a:xfrm>
              <a:off x="10149192" y="37"/>
              <a:ext cx="4251325" cy="6840220"/>
            </a:xfrm>
            <a:custGeom>
              <a:avLst/>
              <a:gdLst/>
              <a:ahLst/>
              <a:cxnLst/>
              <a:rect l="l" t="t" r="r" b="b"/>
              <a:pathLst>
                <a:path w="4251325" h="6840220">
                  <a:moveTo>
                    <a:pt x="4250804" y="0"/>
                  </a:moveTo>
                  <a:lnTo>
                    <a:pt x="0" y="0"/>
                  </a:lnTo>
                  <a:lnTo>
                    <a:pt x="0" y="6840004"/>
                  </a:lnTo>
                  <a:lnTo>
                    <a:pt x="4250804" y="6840004"/>
                  </a:lnTo>
                  <a:lnTo>
                    <a:pt x="4250804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sz="1183">
                <a:latin typeface="Montserrat "/>
              </a:endParaRPr>
            </a:p>
          </p:txBody>
        </p:sp>
        <p:pic>
          <p:nvPicPr>
            <p:cNvPr id="5" name="object 5"/>
            <p:cNvPicPr/>
            <p:nvPr/>
          </p:nvPicPr>
          <p:blipFill rotWithShape="1">
            <a:blip r:embed="rId2" cstate="print"/>
            <a:srcRect l="100000" r="-1399"/>
            <a:stretch/>
          </p:blipFill>
          <p:spPr>
            <a:xfrm>
              <a:off x="10149191" y="37"/>
              <a:ext cx="45719" cy="6840004"/>
            </a:xfrm>
            <a:prstGeom prst="rect">
              <a:avLst/>
            </a:prstGeom>
            <a:grpFill/>
          </p:spPr>
        </p:pic>
      </p:grpSp>
      <p:sp>
        <p:nvSpPr>
          <p:cNvPr id="10" name="CuadroTexto 9">
            <a:extLst>
              <a:ext uri="{FF2B5EF4-FFF2-40B4-BE49-F238E27FC236}">
                <a16:creationId xmlns:a16="http://schemas.microsoft.com/office/drawing/2014/main" id="{5C600203-B8FC-F521-5299-4B9D0E828532}"/>
              </a:ext>
            </a:extLst>
          </p:cNvPr>
          <p:cNvSpPr txBox="1"/>
          <p:nvPr/>
        </p:nvSpPr>
        <p:spPr>
          <a:xfrm>
            <a:off x="5095406" y="1405281"/>
            <a:ext cx="6656883" cy="4298666"/>
          </a:xfrm>
          <a:prstGeom prst="rect">
            <a:avLst/>
          </a:prstGeom>
          <a:solidFill>
            <a:srgbClr val="104162"/>
          </a:solidFill>
          <a:ln>
            <a:noFill/>
          </a:ln>
        </p:spPr>
        <p:txBody>
          <a:bodyPr spcFirstLastPara="1" wrap="square" lIns="65279" tIns="32630" rIns="65279" bIns="32630" anchor="t" anchorCtr="0">
            <a:noAutofit/>
          </a:bodyPr>
          <a:lstStyle>
            <a:defPPr>
              <a:defRPr lang="es-CL"/>
            </a:defPPr>
            <a:lvl1pPr marR="0" lvl="0" indent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Lao UI" panose="020B0502040204020203" pitchFamily="34" charset="0"/>
                <a:ea typeface="Arial"/>
                <a:cs typeface="Lao UI" panose="020B0502040204020203" pitchFamily="34" charset="0"/>
              </a:defRPr>
            </a:lvl1pPr>
          </a:lstStyle>
          <a:p>
            <a:pPr algn="just" fontAlgn="base"/>
            <a:endParaRPr lang="es-MX" sz="1600" dirty="0">
              <a:solidFill>
                <a:schemeClr val="bg1"/>
              </a:solidFill>
              <a:latin typeface="+mj-lt"/>
            </a:endParaRPr>
          </a:p>
          <a:p>
            <a:pPr algn="just"/>
            <a:r>
              <a:rPr lang="es-MX" b="0" i="0" dirty="0">
                <a:solidFill>
                  <a:schemeClr val="bg1"/>
                </a:solidFill>
                <a:effectLst/>
                <a:latin typeface="+mj-lt"/>
              </a:rPr>
              <a:t>Estamos para ser una </a:t>
            </a:r>
            <a:r>
              <a:rPr lang="es-MX" b="0" i="0" dirty="0" err="1">
                <a:solidFill>
                  <a:schemeClr val="bg1"/>
                </a:solidFill>
                <a:effectLst/>
                <a:latin typeface="+mj-lt"/>
              </a:rPr>
              <a:t>tostaduría</a:t>
            </a:r>
            <a:r>
              <a:rPr lang="es-MX" b="0" i="0" dirty="0">
                <a:solidFill>
                  <a:schemeClr val="bg1"/>
                </a:solidFill>
                <a:effectLst/>
                <a:latin typeface="+mj-lt"/>
              </a:rPr>
              <a:t> de referencia en Santiago y sus alrededores, ofreciendo productos de café de especialidad de la más alta calidad, promoviendo la </a:t>
            </a:r>
            <a:r>
              <a:rPr lang="es-MX" b="1" i="0" dirty="0">
                <a:solidFill>
                  <a:schemeClr val="bg1"/>
                </a:solidFill>
                <a:effectLst/>
                <a:latin typeface="+mj-lt"/>
              </a:rPr>
              <a:t>sostenibilidad</a:t>
            </a:r>
            <a:r>
              <a:rPr lang="es-MX" b="0" i="0" dirty="0">
                <a:solidFill>
                  <a:schemeClr val="bg1"/>
                </a:solidFill>
                <a:effectLst/>
                <a:latin typeface="+mj-lt"/>
              </a:rPr>
              <a:t> y la responsabilidad social, y brindando un </a:t>
            </a:r>
            <a:r>
              <a:rPr lang="es-MX" b="1" i="0" dirty="0">
                <a:solidFill>
                  <a:schemeClr val="bg1"/>
                </a:solidFill>
                <a:effectLst/>
                <a:latin typeface="+mj-lt"/>
              </a:rPr>
              <a:t>servicio amable </a:t>
            </a:r>
            <a:r>
              <a:rPr lang="es-MX" b="0" i="0" dirty="0">
                <a:solidFill>
                  <a:schemeClr val="bg1"/>
                </a:solidFill>
                <a:effectLst/>
                <a:latin typeface="+mj-lt"/>
              </a:rPr>
              <a:t>a nuestros clientes. </a:t>
            </a:r>
          </a:p>
          <a:p>
            <a:pPr algn="just"/>
            <a:r>
              <a:rPr lang="es-MX" b="0" i="0" dirty="0">
                <a:solidFill>
                  <a:schemeClr val="bg1"/>
                </a:solidFill>
                <a:effectLst/>
                <a:latin typeface="+mj-lt"/>
              </a:rPr>
              <a:t>Buscamos ser reconocidos por nuestra excelencia en la búsqueda de ofrecer siempre </a:t>
            </a:r>
            <a:r>
              <a:rPr lang="es-MX" b="1" i="0" dirty="0">
                <a:solidFill>
                  <a:schemeClr val="bg1"/>
                </a:solidFill>
                <a:effectLst/>
                <a:latin typeface="+mj-lt"/>
              </a:rPr>
              <a:t>calidad en café</a:t>
            </a:r>
            <a:r>
              <a:rPr lang="es-MX" b="0" i="0" dirty="0">
                <a:solidFill>
                  <a:schemeClr val="bg1"/>
                </a:solidFill>
                <a:effectLst/>
                <a:latin typeface="+mj-lt"/>
              </a:rPr>
              <a:t> y poder </a:t>
            </a:r>
            <a:r>
              <a:rPr lang="es-MX" b="1" i="0" dirty="0">
                <a:solidFill>
                  <a:schemeClr val="bg1"/>
                </a:solidFill>
                <a:effectLst/>
                <a:latin typeface="+mj-lt"/>
              </a:rPr>
              <a:t>educar</a:t>
            </a:r>
            <a:r>
              <a:rPr lang="es-MX" b="0" i="0" dirty="0">
                <a:solidFill>
                  <a:schemeClr val="bg1"/>
                </a:solidFill>
                <a:effectLst/>
                <a:latin typeface="+mj-lt"/>
              </a:rPr>
              <a:t> a una población que está viviendo el cambio de lo que significa experimentar un buen café, </a:t>
            </a:r>
          </a:p>
          <a:p>
            <a:pPr algn="just"/>
            <a:endParaRPr lang="es-MX" b="0" i="0" dirty="0">
              <a:solidFill>
                <a:schemeClr val="bg1"/>
              </a:solidFill>
              <a:effectLst/>
              <a:latin typeface="+mj-lt"/>
            </a:endParaRPr>
          </a:p>
          <a:p>
            <a:pPr algn="ctr"/>
            <a:r>
              <a:rPr lang="es-MX" b="1" i="0" dirty="0">
                <a:solidFill>
                  <a:schemeClr val="bg1"/>
                </a:solidFill>
                <a:effectLst/>
                <a:latin typeface="+mj-lt"/>
              </a:rPr>
              <a:t>Apuntamos a:</a:t>
            </a:r>
            <a:endParaRPr lang="es-MX" b="0" i="0" dirty="0">
              <a:solidFill>
                <a:schemeClr val="bg1"/>
              </a:solidFill>
              <a:effectLst/>
              <a:latin typeface="+mj-lt"/>
            </a:endParaRPr>
          </a:p>
          <a:p>
            <a:pPr algn="just"/>
            <a:r>
              <a:rPr lang="es-MX" b="0" i="0" dirty="0">
                <a:solidFill>
                  <a:schemeClr val="bg1"/>
                </a:solidFill>
                <a:effectLst/>
                <a:latin typeface="+mj-lt"/>
              </a:rPr>
              <a:t>Convertirnos en la opción preferida de los amantes del café de especialidad, llegar a ser reconocidos siempre por nuestra calidad, sostenibilidad y servicio excepcional. </a:t>
            </a:r>
          </a:p>
          <a:p>
            <a:pPr algn="just"/>
            <a:endParaRPr lang="es-MX" dirty="0">
              <a:solidFill>
                <a:schemeClr val="bg1"/>
              </a:solidFill>
              <a:latin typeface="+mj-lt"/>
            </a:endParaRPr>
          </a:p>
          <a:p>
            <a:pPr algn="just"/>
            <a:r>
              <a:rPr lang="es-MX" b="0" i="0" dirty="0">
                <a:solidFill>
                  <a:schemeClr val="bg1"/>
                </a:solidFill>
                <a:effectLst/>
                <a:latin typeface="+mj-lt"/>
              </a:rPr>
              <a:t>Buscamos crear una comunidad de clientes satisfechos y comprometidos con nuestro enfoque en la excelencia del café, la sostenibilidad y la responsabilidad social. </a:t>
            </a:r>
          </a:p>
          <a:p>
            <a:pPr algn="just" fontAlgn="base"/>
            <a:endParaRPr lang="es-MX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25C52D6-B193-7C37-7A25-51B84AE6A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5406" y="0"/>
            <a:ext cx="10515600" cy="1325563"/>
          </a:xfrm>
        </p:spPr>
        <p:txBody>
          <a:bodyPr>
            <a:normAutofit/>
          </a:bodyPr>
          <a:lstStyle/>
          <a:p>
            <a:r>
              <a:rPr lang="es-CL" sz="3200" dirty="0">
                <a:latin typeface="+mj-lt"/>
                <a:cs typeface="+mj-cs"/>
              </a:rPr>
              <a:t>Aura </a:t>
            </a:r>
            <a:r>
              <a:rPr lang="es-CL" sz="3200" dirty="0" err="1">
                <a:latin typeface="+mj-lt"/>
                <a:cs typeface="+mj-cs"/>
              </a:rPr>
              <a:t>Coffee</a:t>
            </a:r>
            <a:br>
              <a:rPr lang="es-CL" sz="3200" dirty="0">
                <a:latin typeface="+mj-lt"/>
                <a:cs typeface="+mj-cs"/>
              </a:rPr>
            </a:br>
            <a:r>
              <a:rPr lang="es-CL" sz="3200" dirty="0">
                <a:latin typeface="+mj-lt"/>
                <a:cs typeface="+mj-cs"/>
              </a:rPr>
              <a:t>Baristas</a:t>
            </a:r>
          </a:p>
        </p:txBody>
      </p:sp>
      <p:pic>
        <p:nvPicPr>
          <p:cNvPr id="7" name="Imagen 6" descr="Logotipo&#10;&#10;Descripción generada automáticamente">
            <a:extLst>
              <a:ext uri="{FF2B5EF4-FFF2-40B4-BE49-F238E27FC236}">
                <a16:creationId xmlns:a16="http://schemas.microsoft.com/office/drawing/2014/main" id="{E3596570-8F29-FC01-3543-864B331E1E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779"/>
          <a:stretch/>
        </p:blipFill>
        <p:spPr>
          <a:xfrm>
            <a:off x="1219366" y="-266004"/>
            <a:ext cx="2787786" cy="3553918"/>
          </a:xfrm>
          <a:prstGeom prst="rect">
            <a:avLst/>
          </a:prstGeom>
        </p:spPr>
      </p:pic>
      <p:pic>
        <p:nvPicPr>
          <p:cNvPr id="6" name="Imagen 5" descr="Logotipo&#10;&#10;Descripción generada automáticamente">
            <a:extLst>
              <a:ext uri="{FF2B5EF4-FFF2-40B4-BE49-F238E27FC236}">
                <a16:creationId xmlns:a16="http://schemas.microsoft.com/office/drawing/2014/main" id="{720CF832-7637-10A7-A7EA-386220336B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92" r="4590"/>
          <a:stretch/>
        </p:blipFill>
        <p:spPr>
          <a:xfrm>
            <a:off x="1013007" y="2170050"/>
            <a:ext cx="3200504" cy="2767738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948716A4-E6DF-10C2-3D57-773F8A9813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1" r="57078"/>
          <a:stretch/>
        </p:blipFill>
        <p:spPr bwMode="auto">
          <a:xfrm>
            <a:off x="373516" y="5203793"/>
            <a:ext cx="1890193" cy="1471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5D821B14-B9EE-A638-585D-233834CAE2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45" r="3134"/>
          <a:stretch/>
        </p:blipFill>
        <p:spPr bwMode="auto">
          <a:xfrm>
            <a:off x="2506112" y="5190574"/>
            <a:ext cx="2114340" cy="141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71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55D5AA1C-0C95-391A-F2A2-A389EA1E4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550" y="44014"/>
            <a:ext cx="10515600" cy="1325563"/>
          </a:xfrm>
        </p:spPr>
        <p:txBody>
          <a:bodyPr>
            <a:normAutofit/>
          </a:bodyPr>
          <a:lstStyle/>
          <a:p>
            <a:r>
              <a:rPr lang="es-CL" sz="3200" b="1" dirty="0">
                <a:solidFill>
                  <a:srgbClr val="1E5486"/>
                </a:solidFill>
              </a:rPr>
              <a:t>Datos de la empresa y facturación: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EE86FC3-B541-2CAB-8435-90E1634FA1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650" y="2161278"/>
            <a:ext cx="8648700" cy="4392766"/>
          </a:xfrm>
          <a:prstGeom prst="rect">
            <a:avLst/>
          </a:prstGeom>
          <a:noFill/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0C8F9DC2-66F3-420E-845D-4CDCC2FC6853}"/>
              </a:ext>
            </a:extLst>
          </p:cNvPr>
          <p:cNvSpPr/>
          <p:nvPr/>
        </p:nvSpPr>
        <p:spPr>
          <a:xfrm>
            <a:off x="6850505" y="5111646"/>
            <a:ext cx="1004341" cy="2248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DF5F5FC-F964-4C9C-44FF-B349F85BB902}"/>
              </a:ext>
            </a:extLst>
          </p:cNvPr>
          <p:cNvSpPr txBox="1"/>
          <p:nvPr/>
        </p:nvSpPr>
        <p:spPr>
          <a:xfrm>
            <a:off x="266700" y="1454852"/>
            <a:ext cx="8030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Esta actividad tiene código </a:t>
            </a:r>
            <a:r>
              <a:rPr lang="es-CL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Sence</a:t>
            </a:r>
            <a:r>
              <a:rPr lang="es-C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para </a:t>
            </a:r>
            <a:r>
              <a:rPr lang="es-CL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finanaciación</a:t>
            </a:r>
            <a:r>
              <a:rPr lang="es-C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con Franquicia Tributaria. 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EA0448A0-672D-DAE4-7211-7269CF4ECBAE}"/>
              </a:ext>
            </a:extLst>
          </p:cNvPr>
          <p:cNvSpPr/>
          <p:nvPr/>
        </p:nvSpPr>
        <p:spPr>
          <a:xfrm>
            <a:off x="5829300" y="5905500"/>
            <a:ext cx="3257550" cy="232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dirty="0">
                <a:solidFill>
                  <a:schemeClr val="bg2">
                    <a:lumMod val="50000"/>
                  </a:schemeClr>
                </a:solidFill>
              </a:rPr>
              <a:t>+ 56 9 9877 2494</a:t>
            </a:r>
          </a:p>
        </p:txBody>
      </p:sp>
    </p:spTree>
    <p:extLst>
      <p:ext uri="{BB962C8B-B14F-4D97-AF65-F5344CB8AC3E}">
        <p14:creationId xmlns:p14="http://schemas.microsoft.com/office/powerpoint/2010/main" val="350368632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920</Words>
  <Application>Microsoft Office PowerPoint</Application>
  <PresentationFormat>Panorámica</PresentationFormat>
  <Paragraphs>64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6" baseType="lpstr">
      <vt:lpstr>Aptos</vt:lpstr>
      <vt:lpstr>Aptos Display</vt:lpstr>
      <vt:lpstr>Arial</vt:lpstr>
      <vt:lpstr>Montserrat </vt:lpstr>
      <vt:lpstr>Trebuchet MS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María Laura Piñeiro Directora CDPCapacitacion</vt:lpstr>
      <vt:lpstr>Aura Coffee Baristas</vt:lpstr>
      <vt:lpstr>Datos de la empresa y facturación: 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Maria Laura Piñeiro</dc:creator>
  <cp:lastModifiedBy>Maria Laura Piñeiro</cp:lastModifiedBy>
  <cp:revision>5</cp:revision>
  <dcterms:created xsi:type="dcterms:W3CDTF">2024-10-21T14:27:22Z</dcterms:created>
  <dcterms:modified xsi:type="dcterms:W3CDTF">2024-10-21T22:19:34Z</dcterms:modified>
</cp:coreProperties>
</file>